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86" r:id="rId2"/>
    <p:sldMasterId id="2147483674" r:id="rId3"/>
  </p:sldMasterIdLst>
  <p:notesMasterIdLst>
    <p:notesMasterId r:id="rId9"/>
  </p:notesMasterIdLst>
  <p:handoutMasterIdLst>
    <p:handoutMasterId r:id="rId10"/>
  </p:handoutMasterIdLst>
  <p:sldIdLst>
    <p:sldId id="267" r:id="rId4"/>
    <p:sldId id="268" r:id="rId5"/>
    <p:sldId id="269" r:id="rId6"/>
    <p:sldId id="289" r:id="rId7"/>
    <p:sldId id="28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31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604CB7-CE83-9555-AD70-18D3743209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9BAB-71EB-4B62-8927-C48FD5C2D007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C1DB3D-03CD-1064-E692-A9762B0F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096C69-FCA1-70FB-B92E-26C8C75287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71C4B-F609-4EA0-A02B-545833B7FEB1}" type="slidenum">
              <a:rPr lang="fr-FR" smtClean="0"/>
              <a:t>‹Nr.›</a:t>
            </a:fld>
            <a:endParaRPr lang="fr-FR"/>
          </a:p>
        </p:txBody>
      </p:sp>
      <p:sp>
        <p:nvSpPr>
          <p:cNvPr id="6" name="Espace réservé de l'en-tête 5">
            <a:extLst>
              <a:ext uri="{FF2B5EF4-FFF2-40B4-BE49-F238E27FC236}">
                <a16:creationId xmlns:a16="http://schemas.microsoft.com/office/drawing/2014/main" id="{FA6A243F-20D1-9AA9-DB34-334E2E351F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03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3BA01-95EE-2C47-A480-9B214AEAEDF8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56E3-A43A-DE40-BD4D-EB8F55A3F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34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D56E3-A43A-DE40-BD4D-EB8F55A3FA7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14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55726"/>
            <a:ext cx="7059099" cy="3053808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C8DFC4-CF5F-1F41-9E98-74CE3F075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32460D4-0FFE-7948-8CD5-F6110D6606CC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7" name="Titelplatzhalter 16">
            <a:extLst>
              <a:ext uri="{FF2B5EF4-FFF2-40B4-BE49-F238E27FC236}">
                <a16:creationId xmlns:a16="http://schemas.microsoft.com/office/drawing/2014/main" id="{5649D872-F970-0D4C-8F6A-7614AD3C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193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links,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281" y="1158931"/>
            <a:ext cx="2437738" cy="129425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46977" y="1158932"/>
            <a:ext cx="4427621" cy="464136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81" y="2453185"/>
            <a:ext cx="2437738" cy="3347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1A4835A-278C-B049-A0EA-F304E257429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A3F196C-669F-CB40-80B2-A81D307CFABD}" type="datetime1">
              <a:rPr lang="de-CH" smtClean="0"/>
              <a:t>08.12.2023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2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44F0F-9EF6-8813-EC3E-89AB63AF6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F738EC-4B33-24CB-F08F-5579A5D63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C1E61C-A24D-A4F0-D4AC-7E5E539B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60B3A7-30FF-95DB-1B37-D300A7A7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CE7F2D-338B-F4AA-E3BC-128A2F92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750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DAFC38-3F5B-98C5-3C15-2EE3D34A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492C9-3297-5D39-F624-87782E1A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D06DFF-9575-23E3-C3C6-47887526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3646E0-C4B3-F1BC-AEE5-AF99F842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395EFC-B146-38C9-A318-2C135B18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78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369D7-644A-776E-F701-C73F3917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1CD3AE-A47C-C8B2-701E-BA2AFF93B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0BDAE4-0E05-94EA-06A8-3AB671E9A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6B23C2-DBEE-DFEF-3BEA-B106AD30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38124-16B5-D4D2-32DE-08A82FFE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59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46AB3-418D-F1FC-2939-8E0644FB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FA85CB-0541-FFD1-9658-D546FA3BA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78D6F9-DC61-ED32-6B87-A8CFA9693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134D51-9440-DB5F-43CB-CB5E9D07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AC5189-D119-29EB-F9DC-F33717AE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F27D56-03F6-F526-C834-A5DE7079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56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4D9C4-E09E-DEC9-DECD-0DDCC8FE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29CBD9-5C69-5AD9-DC68-1F6AF33A4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A4F5C-BD71-A74A-1D10-DA01351BE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AE5169-34B4-239F-1B36-6AE4F259D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0CC851-87AF-93C7-23D5-8F178FB63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22D915-9272-1C2F-16DF-592B12D07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582E74-A073-A043-3D67-7AFF0E69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68522A9-C9E1-D840-3B7D-428D16EA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240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EB241-1BEE-5CA9-7BAB-D72CC955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76F054-6D2E-A1FF-E4A7-2C55727D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B24774-68F0-4AB5-3D7D-65D650EE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A98C1C-6E3A-5027-A055-D4048080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920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8BBF7F-49BC-4384-BF3E-6C9DFD82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26C5B9-BEF5-2A74-38B1-8D959B9B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E7B1FE-AA9A-C345-B0D6-203119DD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3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9BFA0-CAC2-1F9B-D50E-B31B76C2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DBA18A-123F-9EAD-946E-3379C268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080CF0-742B-40B3-460C-E53932D20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D60077-1E4A-BF55-6603-6BA2B195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967879-F447-CA28-3F24-2CCA1219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D579AF-EA46-A7D6-1F80-53AAA20C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97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258A9-B843-C56C-B772-0E073977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434288-953A-1194-A69B-6BC8D9EB1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97216A-E884-8460-3173-8169089B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E13A84-E853-EB5D-B289-050E7D6E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2EB31B-DE9B-D261-33D3-72B004B7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7B2584-3EDA-6374-7ECB-E2BA316D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67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829" y="1114794"/>
            <a:ext cx="7038645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«Mastertitelformat bearbeiten…»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FFCF8C9-C811-5E41-BFA8-66DF57C17765}" type="datetime1">
              <a:rPr lang="de-CH" smtClean="0"/>
              <a:t>08.12.2023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3789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BD22D-9D23-BB7C-091D-62CC6AD0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84F852-DFB5-E188-969B-634BE0C77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25200B-07F6-41B6-0CC5-4AF645BB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BA73BC-A1FC-D9BD-CAA4-4CB87936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DE0DD-B1DE-A1BA-1CFA-45A0FA4F1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70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02832C-7D1D-B13B-7458-ACA386CD3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18949E-E231-6801-8BDD-B063D67CA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8FB55-873E-077E-F60F-C13550FF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9ABD0D-98EE-4980-3FEC-75AC797D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049EBD-5285-BF86-BBD0-F7747BC6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392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2C672-716D-F446-1DDD-1402A29E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4DF2DE-6D66-B037-8810-2DAECED2B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DC4E7-3BBE-D786-8E97-5A2BB858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0A5423-678F-5F1F-0F3B-2338A11F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B5BCC0-66C9-2A94-015D-332B26A8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47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122C7-BD6F-4204-9BE1-CA40930F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5C469B-8866-A485-73F8-8F0C2FB9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4B31E5-CA45-82F5-3696-F22B09AE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1DAAA-2A2F-0EED-9069-4009BAA5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1BAC53-5960-DBDC-92C4-BF7A8E94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92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31DF5-6094-246A-62B7-E86A1FD60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3C0641-F1A9-C1D3-B30C-BB164DFE8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3FCAB-A724-C588-F52D-DA076B87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79ABC0-533D-A08A-2864-4690899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9AC910-660C-F142-A34C-46D0B408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675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70A9B-C659-A18B-157B-67CDC444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E7A9FF-2338-526F-66C4-187ACA033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A41219-880C-8979-3A02-6AB96FEB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D98A6E-C2D2-F2E2-2A07-D4741FC9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632587-1008-B573-18A8-9BB2E2A3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88629F-04DC-8360-3717-815F5E1B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85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1FCF5-0424-B8B3-7B39-6BF12BC8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A8A822-5D41-0AD6-CDF3-2B294D456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44B148-9DBF-50DE-ED78-03E1AA09C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A4219-684B-C684-E886-23FFBBF91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EA3C26-0198-E230-4994-A3D332991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BCA1B3-C2AD-8BC7-CCD4-918D153A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57E7D6-0C9E-9835-FEE7-CD08F14F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71362D-6EF7-2806-EC5F-37848A40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46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4C0D5-75A9-2FFB-1928-D8EC86FD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EE8A25-3ED0-293F-4AA8-85F4171F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0AB31D-3AAB-36E3-F071-7826F946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6CE3B5-7988-0D3E-CA0A-C5589E30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666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757A88-FC05-0093-1DF8-B5C0E0F3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654573-891A-E6DB-1B71-D661F46D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1AFA41-A8D7-2863-E968-A912E4E5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89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6201A-5EFA-CE25-CD2A-6B7B22D0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D3A42F-CF3C-D17A-FC65-28045D86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9561CA-2876-D6F4-0294-A852AAFF0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85A7BA-A437-E7AE-5B29-6910DEAA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3534D6-8C88-FBE2-2DA3-C5767358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B34C4E-B3AB-8758-DFB0-296387EE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56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88BED9D-E2D0-DC4C-8559-409EC69E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6035836-FDE0-D048-9324-F32750B5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830" y="2629137"/>
            <a:ext cx="6757356" cy="314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itelplatzhalter 16">
            <a:extLst>
              <a:ext uri="{FF2B5EF4-FFF2-40B4-BE49-F238E27FC236}">
                <a16:creationId xmlns:a16="http://schemas.microsoft.com/office/drawing/2014/main" id="{6E9DDDF0-49D7-6642-9791-6269BFAC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03644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645F0-1FA4-F4C9-47DC-DAF4917F7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96E5C1-634D-98DE-5E57-9FFDB95A1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B05E97-8198-CC27-8AF1-95847485C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73D357-760B-A7AB-AD80-2EFE9B4C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33EDCB-503D-3558-B955-DC909BDE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0F930-4DC8-5851-9564-0D25AFB8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548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4BB81-3821-CA1C-4A96-C0D0A5A3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7FCA73-4E77-E62B-0CC8-93EB53529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F98B04-99B6-171E-0B98-0A285407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0C6D9-ABE1-0972-CBC5-873DF18F5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40F69-D038-15C5-B8C6-40F874DC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91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0A97424-4734-2997-AFB8-4D23AD517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4472BE-F4B1-5BA1-0B53-8780470C1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EC068-3C6D-5732-DCD4-B633E014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009D1-256E-EEB2-BDB6-CFFA8205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D16F3-E890-1CE2-D1CD-D0B3675C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31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Lead,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829" y="3828197"/>
            <a:ext cx="6757357" cy="194554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88BED9D-E2D0-DC4C-8559-409EC69E0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AA77341-A1F8-C64D-A437-A9531C6CB0B4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3C0573-9169-1645-A6FC-D2EF95C002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2829" y="2572603"/>
            <a:ext cx="6757357" cy="1064525"/>
          </a:xfrm>
        </p:spPr>
        <p:txBody>
          <a:bodyPr>
            <a:normAutofit/>
          </a:bodyPr>
          <a:lstStyle>
            <a:lvl1pPr marL="0" indent="0">
              <a:buNone/>
              <a:defRPr sz="1400" b="1" i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Lead </a:t>
            </a:r>
            <a:r>
              <a:rPr lang="en-US" dirty="0" err="1"/>
              <a:t>schreiben</a:t>
            </a:r>
            <a:r>
              <a:rPr lang="en-US" dirty="0"/>
              <a:t>.</a:t>
            </a:r>
          </a:p>
        </p:txBody>
      </p:sp>
      <p:sp>
        <p:nvSpPr>
          <p:cNvPr id="7" name="Titelplatzhalter 16">
            <a:extLst>
              <a:ext uri="{FF2B5EF4-FFF2-40B4-BE49-F238E27FC236}">
                <a16:creationId xmlns:a16="http://schemas.microsoft.com/office/drawing/2014/main" id="{46E3DDD8-D73F-494C-B99C-046B605A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88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829" y="2688609"/>
            <a:ext cx="3190336" cy="31278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688609"/>
            <a:ext cx="3271036" cy="31278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E9130C-B9B1-1E4D-B816-DC1782CED23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7E86E9B-6CCD-5D47-B0AA-3D1A245F97EF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9" name="Titelplatzhalter 16">
            <a:extLst>
              <a:ext uri="{FF2B5EF4-FFF2-40B4-BE49-F238E27FC236}">
                <a16:creationId xmlns:a16="http://schemas.microsoft.com/office/drawing/2014/main" id="{ECD04B84-C5B0-3A4D-BB9C-B82D5AE2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7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Spalten Bild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A6F22A-14E4-AF4A-980F-3DE8B3FAD4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497560-1AE3-9940-8BF7-EA157E9A458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AB3F8E-AE36-AB4A-B3D8-2E8342F7D3D0}"/>
              </a:ext>
            </a:extLst>
          </p:cNvPr>
          <p:cNvSpPr/>
          <p:nvPr userDrawn="1"/>
        </p:nvSpPr>
        <p:spPr>
          <a:xfrm>
            <a:off x="1142829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52409FD8-328F-CC45-90CC-16EA2B6E76E9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94787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1A51951-B7F0-6143-94B4-7F5EF9C09E1E}"/>
              </a:ext>
            </a:extLst>
          </p:cNvPr>
          <p:cNvSpPr/>
          <p:nvPr userDrawn="1"/>
        </p:nvSpPr>
        <p:spPr>
          <a:xfrm>
            <a:off x="5894787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F2F4D97-FC91-4641-82CF-7966B673A566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3516024" y="2624841"/>
            <a:ext cx="2274276" cy="140769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CB12E5D-9116-A543-A14B-3A5840549011}"/>
              </a:ext>
            </a:extLst>
          </p:cNvPr>
          <p:cNvSpPr/>
          <p:nvPr userDrawn="1"/>
        </p:nvSpPr>
        <p:spPr>
          <a:xfrm>
            <a:off x="3516024" y="2624839"/>
            <a:ext cx="2277060" cy="3211727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766A164A-DCEB-6D49-B7B0-C1DF5802EC0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97735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26" name="Inhaltsplatzhalter 23">
            <a:extLst>
              <a:ext uri="{FF2B5EF4-FFF2-40B4-BE49-F238E27FC236}">
                <a16:creationId xmlns:a16="http://schemas.microsoft.com/office/drawing/2014/main" id="{80D44255-9F30-1F4C-A344-34FCC96E63F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572077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28" name="Inhaltsplatzhalter 23">
            <a:extLst>
              <a:ext uri="{FF2B5EF4-FFF2-40B4-BE49-F238E27FC236}">
                <a16:creationId xmlns:a16="http://schemas.microsoft.com/office/drawing/2014/main" id="{129D3B99-282E-8846-A716-21CC486521F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958073" y="4797437"/>
            <a:ext cx="2163652" cy="922440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sz="1000"/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br>
              <a:rPr lang="de-DE" dirty="0"/>
            </a:br>
            <a:r>
              <a:rPr lang="de-DE" dirty="0" err="1"/>
              <a:t>Aenean</a:t>
            </a:r>
            <a:r>
              <a:rPr lang="de-DE" dirty="0"/>
              <a:t> commodo </a:t>
            </a:r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1D31D818-D95A-4B41-9B58-50714DD1AF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96975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Textplatzhalter 29">
            <a:extLst>
              <a:ext uri="{FF2B5EF4-FFF2-40B4-BE49-F238E27FC236}">
                <a16:creationId xmlns:a16="http://schemas.microsoft.com/office/drawing/2014/main" id="{3BA27AE2-D2DA-1548-A351-77AC438F2BB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2937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1A889FDC-7D1D-A546-842E-42BF97672E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955772" y="4169438"/>
            <a:ext cx="2163763" cy="58578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Titelplatzhalter 16">
            <a:extLst>
              <a:ext uri="{FF2B5EF4-FFF2-40B4-BE49-F238E27FC236}">
                <a16:creationId xmlns:a16="http://schemas.microsoft.com/office/drawing/2014/main" id="{E4339463-EFC5-F444-99FB-90012C568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9767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13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10 Bild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CD1D414-DE8B-8548-BE17-38ADACA09816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497560-1AE3-9940-8BF7-EA157E9A458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AB3F8E-AE36-AB4A-B3D8-2E8342F7D3D0}"/>
              </a:ext>
            </a:extLst>
          </p:cNvPr>
          <p:cNvSpPr/>
          <p:nvPr userDrawn="1"/>
        </p:nvSpPr>
        <p:spPr>
          <a:xfrm>
            <a:off x="1142829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3AD669-3262-9641-8D88-FF62F32D1E5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142829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46736253-8142-4A46-AE20-0E0461CE42B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143000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3" name="Picture Placeholder 2">
            <a:extLst>
              <a:ext uri="{FF2B5EF4-FFF2-40B4-BE49-F238E27FC236}">
                <a16:creationId xmlns:a16="http://schemas.microsoft.com/office/drawing/2014/main" id="{C1E241E0-D883-4A43-A215-CB325DA7B814}"/>
              </a:ext>
            </a:extLst>
          </p:cNvPr>
          <p:cNvSpPr>
            <a:spLocks noGrp="1" noChangeAspect="1"/>
          </p:cNvSpPr>
          <p:nvPr>
            <p:ph type="pic" idx="24"/>
          </p:nvPr>
        </p:nvSpPr>
        <p:spPr>
          <a:xfrm>
            <a:off x="1142829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EA2875A4-F22C-B349-833E-36F3BCD318D1}"/>
              </a:ext>
            </a:extLst>
          </p:cNvPr>
          <p:cNvSpPr/>
          <p:nvPr userDrawn="1"/>
        </p:nvSpPr>
        <p:spPr>
          <a:xfrm>
            <a:off x="1142829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Inhaltsplatzhalter 3">
            <a:extLst>
              <a:ext uri="{FF2B5EF4-FFF2-40B4-BE49-F238E27FC236}">
                <a16:creationId xmlns:a16="http://schemas.microsoft.com/office/drawing/2014/main" id="{2B0DFF35-3A74-F542-BCF3-5ED5290F2DF3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142829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7" name="Picture Placeholder 2">
            <a:extLst>
              <a:ext uri="{FF2B5EF4-FFF2-40B4-BE49-F238E27FC236}">
                <a16:creationId xmlns:a16="http://schemas.microsoft.com/office/drawing/2014/main" id="{8932B995-B768-AB49-B167-AE4C9AC4AA04}"/>
              </a:ext>
            </a:extLst>
          </p:cNvPr>
          <p:cNvSpPr>
            <a:spLocks noGrp="1" noChangeAspect="1"/>
          </p:cNvSpPr>
          <p:nvPr>
            <p:ph type="pic" idx="27"/>
          </p:nvPr>
        </p:nvSpPr>
        <p:spPr>
          <a:xfrm>
            <a:off x="2592278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04181683-4E40-F447-9FFA-8ABDFEA6BAA8}"/>
              </a:ext>
            </a:extLst>
          </p:cNvPr>
          <p:cNvSpPr/>
          <p:nvPr userDrawn="1"/>
        </p:nvSpPr>
        <p:spPr>
          <a:xfrm>
            <a:off x="2592278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Inhaltsplatzhalter 3">
            <a:extLst>
              <a:ext uri="{FF2B5EF4-FFF2-40B4-BE49-F238E27FC236}">
                <a16:creationId xmlns:a16="http://schemas.microsoft.com/office/drawing/2014/main" id="{905D3E51-6214-9E43-A861-94E61007CFC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592278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1" name="Picture Placeholder 2">
            <a:extLst>
              <a:ext uri="{FF2B5EF4-FFF2-40B4-BE49-F238E27FC236}">
                <a16:creationId xmlns:a16="http://schemas.microsoft.com/office/drawing/2014/main" id="{6D40DF1B-4E20-484B-AB6E-BA2BC1D29B15}"/>
              </a:ext>
            </a:extLst>
          </p:cNvPr>
          <p:cNvSpPr>
            <a:spLocks noGrp="1" noChangeAspect="1"/>
          </p:cNvSpPr>
          <p:nvPr>
            <p:ph type="pic" idx="30"/>
          </p:nvPr>
        </p:nvSpPr>
        <p:spPr>
          <a:xfrm>
            <a:off x="2592278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AF0CAF1E-3086-A948-8FC3-2E88A09E9D41}"/>
              </a:ext>
            </a:extLst>
          </p:cNvPr>
          <p:cNvSpPr/>
          <p:nvPr userDrawn="1"/>
        </p:nvSpPr>
        <p:spPr>
          <a:xfrm>
            <a:off x="2592278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Inhaltsplatzhalter 3">
            <a:extLst>
              <a:ext uri="{FF2B5EF4-FFF2-40B4-BE49-F238E27FC236}">
                <a16:creationId xmlns:a16="http://schemas.microsoft.com/office/drawing/2014/main" id="{3982AA9D-0B5C-1D4D-8256-8EB48984992C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2592278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5" name="Picture Placeholder 2">
            <a:extLst>
              <a:ext uri="{FF2B5EF4-FFF2-40B4-BE49-F238E27FC236}">
                <a16:creationId xmlns:a16="http://schemas.microsoft.com/office/drawing/2014/main" id="{0FF6F79A-F339-4046-847F-6DD8A850B51E}"/>
              </a:ext>
            </a:extLst>
          </p:cNvPr>
          <p:cNvSpPr>
            <a:spLocks noGrp="1" noChangeAspect="1"/>
          </p:cNvSpPr>
          <p:nvPr>
            <p:ph type="pic" idx="33"/>
          </p:nvPr>
        </p:nvSpPr>
        <p:spPr>
          <a:xfrm>
            <a:off x="4050427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B58E9521-8D63-D54E-9FBE-B1D9DF511C03}"/>
              </a:ext>
            </a:extLst>
          </p:cNvPr>
          <p:cNvSpPr/>
          <p:nvPr userDrawn="1"/>
        </p:nvSpPr>
        <p:spPr>
          <a:xfrm>
            <a:off x="4050427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Inhaltsplatzhalter 3">
            <a:extLst>
              <a:ext uri="{FF2B5EF4-FFF2-40B4-BE49-F238E27FC236}">
                <a16:creationId xmlns:a16="http://schemas.microsoft.com/office/drawing/2014/main" id="{A8626C78-279A-A443-8FD0-133589C2C0B2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4050427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9" name="Picture Placeholder 2">
            <a:extLst>
              <a:ext uri="{FF2B5EF4-FFF2-40B4-BE49-F238E27FC236}">
                <a16:creationId xmlns:a16="http://schemas.microsoft.com/office/drawing/2014/main" id="{4BADC857-6F30-3745-9D66-46D93D971FB2}"/>
              </a:ext>
            </a:extLst>
          </p:cNvPr>
          <p:cNvSpPr>
            <a:spLocks noGrp="1" noChangeAspect="1"/>
          </p:cNvSpPr>
          <p:nvPr>
            <p:ph type="pic" idx="36"/>
          </p:nvPr>
        </p:nvSpPr>
        <p:spPr>
          <a:xfrm>
            <a:off x="4050427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5A6CCAF5-8887-1245-8867-176C4B9B39F9}"/>
              </a:ext>
            </a:extLst>
          </p:cNvPr>
          <p:cNvSpPr/>
          <p:nvPr userDrawn="1"/>
        </p:nvSpPr>
        <p:spPr>
          <a:xfrm>
            <a:off x="4050427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Inhaltsplatzhalter 3">
            <a:extLst>
              <a:ext uri="{FF2B5EF4-FFF2-40B4-BE49-F238E27FC236}">
                <a16:creationId xmlns:a16="http://schemas.microsoft.com/office/drawing/2014/main" id="{04C14B4A-967E-F14B-A9A5-B2B14A00AF5B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4050427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3" name="Picture Placeholder 2">
            <a:extLst>
              <a:ext uri="{FF2B5EF4-FFF2-40B4-BE49-F238E27FC236}">
                <a16:creationId xmlns:a16="http://schemas.microsoft.com/office/drawing/2014/main" id="{3FB9FF4D-B9F8-C245-A349-36D4402869B6}"/>
              </a:ext>
            </a:extLst>
          </p:cNvPr>
          <p:cNvSpPr>
            <a:spLocks noGrp="1" noChangeAspect="1"/>
          </p:cNvSpPr>
          <p:nvPr>
            <p:ph type="pic" idx="39"/>
          </p:nvPr>
        </p:nvSpPr>
        <p:spPr>
          <a:xfrm>
            <a:off x="5508576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AB01F2FB-68CE-C045-95AF-CDD4E3DABEF9}"/>
              </a:ext>
            </a:extLst>
          </p:cNvPr>
          <p:cNvSpPr/>
          <p:nvPr userDrawn="1"/>
        </p:nvSpPr>
        <p:spPr>
          <a:xfrm>
            <a:off x="5508576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Inhaltsplatzhalter 3">
            <a:extLst>
              <a:ext uri="{FF2B5EF4-FFF2-40B4-BE49-F238E27FC236}">
                <a16:creationId xmlns:a16="http://schemas.microsoft.com/office/drawing/2014/main" id="{557B83C6-E686-5E4B-BAB0-E6B297F491E4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5508576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7" name="Picture Placeholder 2">
            <a:extLst>
              <a:ext uri="{FF2B5EF4-FFF2-40B4-BE49-F238E27FC236}">
                <a16:creationId xmlns:a16="http://schemas.microsoft.com/office/drawing/2014/main" id="{EFEC52C6-AE12-B64B-AAF9-78C3495F39D7}"/>
              </a:ext>
            </a:extLst>
          </p:cNvPr>
          <p:cNvSpPr>
            <a:spLocks noGrp="1" noChangeAspect="1"/>
          </p:cNvSpPr>
          <p:nvPr>
            <p:ph type="pic" idx="42"/>
          </p:nvPr>
        </p:nvSpPr>
        <p:spPr>
          <a:xfrm>
            <a:off x="5508576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63D96D36-BD24-1641-A3B0-22A3FBEA8BAF}"/>
              </a:ext>
            </a:extLst>
          </p:cNvPr>
          <p:cNvSpPr/>
          <p:nvPr userDrawn="1"/>
        </p:nvSpPr>
        <p:spPr>
          <a:xfrm>
            <a:off x="5508576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Inhaltsplatzhalter 3">
            <a:extLst>
              <a:ext uri="{FF2B5EF4-FFF2-40B4-BE49-F238E27FC236}">
                <a16:creationId xmlns:a16="http://schemas.microsoft.com/office/drawing/2014/main" id="{F68BBED6-450E-3E49-90D5-47859CAF6AB8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5508576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FD16F2C5-A1AF-DA46-9B41-335CE52AB330}"/>
              </a:ext>
            </a:extLst>
          </p:cNvPr>
          <p:cNvSpPr>
            <a:spLocks noGrp="1" noChangeAspect="1"/>
          </p:cNvSpPr>
          <p:nvPr>
            <p:ph type="pic" idx="45"/>
          </p:nvPr>
        </p:nvSpPr>
        <p:spPr>
          <a:xfrm>
            <a:off x="6966116" y="2573571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C2B93C8E-F063-8944-9D27-0E1DA65AA16D}"/>
              </a:ext>
            </a:extLst>
          </p:cNvPr>
          <p:cNvSpPr/>
          <p:nvPr userDrawn="1"/>
        </p:nvSpPr>
        <p:spPr>
          <a:xfrm>
            <a:off x="6966116" y="2573570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Inhaltsplatzhalter 3">
            <a:extLst>
              <a:ext uri="{FF2B5EF4-FFF2-40B4-BE49-F238E27FC236}">
                <a16:creationId xmlns:a16="http://schemas.microsoft.com/office/drawing/2014/main" id="{E37146FA-494B-9348-B6A2-3803B504B696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6966116" y="3379722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5" name="Picture Placeholder 2">
            <a:extLst>
              <a:ext uri="{FF2B5EF4-FFF2-40B4-BE49-F238E27FC236}">
                <a16:creationId xmlns:a16="http://schemas.microsoft.com/office/drawing/2014/main" id="{5446B12B-00A5-354F-83B5-37E3D4C489CC}"/>
              </a:ext>
            </a:extLst>
          </p:cNvPr>
          <p:cNvSpPr>
            <a:spLocks noGrp="1" noChangeAspect="1"/>
          </p:cNvSpPr>
          <p:nvPr>
            <p:ph type="pic" idx="48"/>
          </p:nvPr>
        </p:nvSpPr>
        <p:spPr>
          <a:xfrm>
            <a:off x="6966116" y="4395498"/>
            <a:ext cx="1187012" cy="772082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7540917F-15D5-AD4F-9BFE-59EA04EEFB11}"/>
              </a:ext>
            </a:extLst>
          </p:cNvPr>
          <p:cNvSpPr/>
          <p:nvPr userDrawn="1"/>
        </p:nvSpPr>
        <p:spPr>
          <a:xfrm>
            <a:off x="6966116" y="4395497"/>
            <a:ext cx="1187012" cy="173730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Inhaltsplatzhalter 3">
            <a:extLst>
              <a:ext uri="{FF2B5EF4-FFF2-40B4-BE49-F238E27FC236}">
                <a16:creationId xmlns:a16="http://schemas.microsoft.com/office/drawing/2014/main" id="{2B6A4A7B-465F-0B45-956C-DA5C7B4FDA97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6966116" y="5201649"/>
            <a:ext cx="1187621" cy="40005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>
                <a:latin typeface="Abril Fatface" panose="02000503000000020003" pitchFamily="2" charset="77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9" name="Inhaltsplatzhalter 8">
            <a:extLst>
              <a:ext uri="{FF2B5EF4-FFF2-40B4-BE49-F238E27FC236}">
                <a16:creationId xmlns:a16="http://schemas.microsoft.com/office/drawing/2014/main" id="{0816DBB0-50E6-F04C-8A54-AE0CDAAFB122}"/>
              </a:ext>
            </a:extLst>
          </p:cNvPr>
          <p:cNvSpPr>
            <a:spLocks noGrp="1"/>
          </p:cNvSpPr>
          <p:nvPr>
            <p:ph sz="quarter" idx="51"/>
          </p:nvPr>
        </p:nvSpPr>
        <p:spPr>
          <a:xfrm>
            <a:off x="2593665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0" name="Inhaltsplatzhalter 8">
            <a:extLst>
              <a:ext uri="{FF2B5EF4-FFF2-40B4-BE49-F238E27FC236}">
                <a16:creationId xmlns:a16="http://schemas.microsoft.com/office/drawing/2014/main" id="{A94FBA55-4210-7445-827D-A41F6722582A}"/>
              </a:ext>
            </a:extLst>
          </p:cNvPr>
          <p:cNvSpPr>
            <a:spLocks noGrp="1"/>
          </p:cNvSpPr>
          <p:nvPr>
            <p:ph sz="quarter" idx="52"/>
          </p:nvPr>
        </p:nvSpPr>
        <p:spPr>
          <a:xfrm>
            <a:off x="4051204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1" name="Inhaltsplatzhalter 8">
            <a:extLst>
              <a:ext uri="{FF2B5EF4-FFF2-40B4-BE49-F238E27FC236}">
                <a16:creationId xmlns:a16="http://schemas.microsoft.com/office/drawing/2014/main" id="{BDF4DE52-62B0-0747-9DB2-9013971BD23C}"/>
              </a:ext>
            </a:extLst>
          </p:cNvPr>
          <p:cNvSpPr>
            <a:spLocks noGrp="1"/>
          </p:cNvSpPr>
          <p:nvPr>
            <p:ph sz="quarter" idx="53"/>
          </p:nvPr>
        </p:nvSpPr>
        <p:spPr>
          <a:xfrm>
            <a:off x="5515619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2" name="Inhaltsplatzhalter 8">
            <a:extLst>
              <a:ext uri="{FF2B5EF4-FFF2-40B4-BE49-F238E27FC236}">
                <a16:creationId xmlns:a16="http://schemas.microsoft.com/office/drawing/2014/main" id="{AB00E769-401E-114B-9002-0DCAA5F8EF27}"/>
              </a:ext>
            </a:extLst>
          </p:cNvPr>
          <p:cNvSpPr>
            <a:spLocks noGrp="1"/>
          </p:cNvSpPr>
          <p:nvPr>
            <p:ph sz="quarter" idx="54"/>
          </p:nvPr>
        </p:nvSpPr>
        <p:spPr>
          <a:xfrm>
            <a:off x="6966283" y="3779772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3" name="Inhaltsplatzhalter 8">
            <a:extLst>
              <a:ext uri="{FF2B5EF4-FFF2-40B4-BE49-F238E27FC236}">
                <a16:creationId xmlns:a16="http://schemas.microsoft.com/office/drawing/2014/main" id="{6F111F3D-4C73-7640-82B0-87051E1AB2A4}"/>
              </a:ext>
            </a:extLst>
          </p:cNvPr>
          <p:cNvSpPr>
            <a:spLocks noGrp="1"/>
          </p:cNvSpPr>
          <p:nvPr>
            <p:ph sz="quarter" idx="55"/>
          </p:nvPr>
        </p:nvSpPr>
        <p:spPr>
          <a:xfrm>
            <a:off x="1143000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4" name="Inhaltsplatzhalter 8">
            <a:extLst>
              <a:ext uri="{FF2B5EF4-FFF2-40B4-BE49-F238E27FC236}">
                <a16:creationId xmlns:a16="http://schemas.microsoft.com/office/drawing/2014/main" id="{C2D7E63A-FA9C-E54B-8266-C9A79086E3D7}"/>
              </a:ext>
            </a:extLst>
          </p:cNvPr>
          <p:cNvSpPr>
            <a:spLocks noGrp="1"/>
          </p:cNvSpPr>
          <p:nvPr>
            <p:ph sz="quarter" idx="56"/>
          </p:nvPr>
        </p:nvSpPr>
        <p:spPr>
          <a:xfrm>
            <a:off x="2593665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5" name="Inhaltsplatzhalter 8">
            <a:extLst>
              <a:ext uri="{FF2B5EF4-FFF2-40B4-BE49-F238E27FC236}">
                <a16:creationId xmlns:a16="http://schemas.microsoft.com/office/drawing/2014/main" id="{2A838346-36AC-FE4A-9040-A6049761BACC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4051204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6" name="Inhaltsplatzhalter 8">
            <a:extLst>
              <a:ext uri="{FF2B5EF4-FFF2-40B4-BE49-F238E27FC236}">
                <a16:creationId xmlns:a16="http://schemas.microsoft.com/office/drawing/2014/main" id="{FC156775-9201-E344-84AE-238C3D307AB4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5515619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7" name="Inhaltsplatzhalter 8">
            <a:extLst>
              <a:ext uri="{FF2B5EF4-FFF2-40B4-BE49-F238E27FC236}">
                <a16:creationId xmlns:a16="http://schemas.microsoft.com/office/drawing/2014/main" id="{8FD5E198-CBD3-E94E-9519-589E86C94D14}"/>
              </a:ext>
            </a:extLst>
          </p:cNvPr>
          <p:cNvSpPr>
            <a:spLocks noGrp="1"/>
          </p:cNvSpPr>
          <p:nvPr>
            <p:ph sz="quarter" idx="59"/>
          </p:nvPr>
        </p:nvSpPr>
        <p:spPr>
          <a:xfrm>
            <a:off x="6966283" y="5594823"/>
            <a:ext cx="1181100" cy="530776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7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5" name="Titelplatzhalter 16">
            <a:extLst>
              <a:ext uri="{FF2B5EF4-FFF2-40B4-BE49-F238E27FC236}">
                <a16:creationId xmlns:a16="http://schemas.microsoft.com/office/drawing/2014/main" id="{BC8356EA-111E-0C4A-ABB4-0EEC760F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33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&amp;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28481D-FA20-2548-B5B2-A66401B19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B9CBD11-2A52-F140-80A1-D2ABCC732719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3FA7C16-53E4-0149-AB7A-494B76F2161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42829" y="2545307"/>
            <a:ext cx="6757357" cy="3154224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8" name="Titelplatzhalter 16">
            <a:extLst>
              <a:ext uri="{FF2B5EF4-FFF2-40B4-BE49-F238E27FC236}">
                <a16:creationId xmlns:a16="http://schemas.microsoft.com/office/drawing/2014/main" id="{1BF6FC22-DD74-1446-BF2D-60140326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3317" y="6492875"/>
            <a:ext cx="866869" cy="365125"/>
          </a:xfrm>
          <a:prstGeom prst="rect">
            <a:avLst/>
          </a:prstGeom>
        </p:spPr>
        <p:txBody>
          <a:bodyPr/>
          <a:lstStyle/>
          <a:p>
            <a:fld id="{9C601BC3-4883-9246-AFCD-464C9D820D7C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F02116-9E23-CD4F-9AED-9658F2F7C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8155" y="6492875"/>
            <a:ext cx="1634146" cy="365125"/>
          </a:xfrm>
          <a:prstGeom prst="rect">
            <a:avLst/>
          </a:prstGeom>
        </p:spPr>
        <p:txBody>
          <a:bodyPr/>
          <a:lstStyle>
            <a:lvl1pPr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2CBCC9E-4DE0-5C46-A27F-65ABA4DFB07D}" type="datetime1">
              <a:rPr lang="de-CH" smtClean="0"/>
              <a:t>08.12.2023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92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830" y="2629137"/>
            <a:ext cx="6757356" cy="314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7" name="Titelplatzhalter 16">
            <a:extLst>
              <a:ext uri="{FF2B5EF4-FFF2-40B4-BE49-F238E27FC236}">
                <a16:creationId xmlns:a16="http://schemas.microsoft.com/office/drawing/2014/main" id="{95633E37-FA1E-054A-ABF7-C7462531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829" y="1102140"/>
            <a:ext cx="67573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A8012519-FBD3-6146-B150-8B5B595AC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508259"/>
            <a:ext cx="1442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8A5532B-7AF9-FC42-8724-99941ECA67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Datumsplatzhalter 21">
            <a:extLst>
              <a:ext uri="{FF2B5EF4-FFF2-40B4-BE49-F238E27FC236}">
                <a16:creationId xmlns:a16="http://schemas.microsoft.com/office/drawing/2014/main" id="{2700F1A4-6DC1-C442-BB54-307D32DA4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6579" y="6511664"/>
            <a:ext cx="10781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rgbClr val="E3223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5E30D87-773D-9340-875A-36E35F1518BE}" type="datetime1">
              <a:rPr lang="de-CH" smtClean="0"/>
              <a:pPr/>
              <a:t>08.12.2023</a:t>
            </a:fld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B10CCC5-5763-CD42-A58F-A0CD99A0EA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l="23683" t="23665" b="19637"/>
          <a:stretch/>
        </p:blipFill>
        <p:spPr>
          <a:xfrm>
            <a:off x="8155414" y="5494147"/>
            <a:ext cx="989550" cy="1297351"/>
          </a:xfrm>
          <a:prstGeom prst="rect">
            <a:avLst/>
          </a:prstGeom>
        </p:spPr>
      </p:pic>
      <p:pic>
        <p:nvPicPr>
          <p:cNvPr id="2" name="Grafik 2">
            <a:extLst>
              <a:ext uri="{FF2B5EF4-FFF2-40B4-BE49-F238E27FC236}">
                <a16:creationId xmlns:a16="http://schemas.microsoft.com/office/drawing/2014/main" id="{44672E0F-84DE-C553-BCE5-66F13CD2A4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2829" y="134013"/>
            <a:ext cx="3257550" cy="86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2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72" r:id="rId4"/>
    <p:sldLayoutId id="2147483664" r:id="rId5"/>
    <p:sldLayoutId id="2147483666" r:id="rId6"/>
    <p:sldLayoutId id="2147483673" r:id="rId7"/>
    <p:sldLayoutId id="2147483671" r:id="rId8"/>
    <p:sldLayoutId id="2147483667" r:id="rId9"/>
    <p:sldLayoutId id="2147483669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bril Fatface" panose="02000503000000020003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438775-312B-E8C7-C176-765D67EF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33752A-4CE0-183B-F87C-DCFDF9C69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22DF8-35F2-DC9E-AC9D-04D798571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47F59-31FA-4EDD-9AE4-01D4F4C7FE5F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B7C7C5-458E-CA46-047B-1C20D5D04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262A40-0E1E-AE1D-F3B9-61B552857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70DB-4E28-444D-83AE-38CF5219623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0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795DF5-F17D-133D-037F-FA989D59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29FCA-FBBE-E6F9-4157-4BB7C345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75567-667A-8408-A169-6C7AE0C43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78572-2D4E-45E9-9C2C-E4FF2554C5E5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B0CBAE-6945-039B-C101-A34325FC5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10E84-DCE6-D61B-8A31-98CF67812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2D4E-1FE6-421B-B857-CBDB10E0DC24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66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o.admin.ch/seco/fr/home/Aussenwirtschaftspolitik_Wirtschaftliche_Zusammenarbeit/Wirtschaftsbeziehungen/exportkontrollen-und-sanktionen/sanktionen-embargos/sanktionsmassnahmen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lament.ch/fr/ratsbetrieb/suche-curia-vista/geschaeft?AffairId=20173511" TargetMode="External"/><Relationship Id="rId2" Type="http://schemas.openxmlformats.org/officeDocument/2006/relationships/hyperlink" Target="https://www.parlament.ch/fr/ratsbetrieb/suche-curia-vista/geschaeft?AffairId=20154029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parlament.ch/fr/ratsbetrieb/suche-curia-vista/geschaeft?AffairId=20183007" TargetMode="External"/><Relationship Id="rId4" Type="http://schemas.openxmlformats.org/officeDocument/2006/relationships/hyperlink" Target="https://www.parlament.ch/fr/ratsbetrieb/suche-curia-vista/geschaeft?AffairId=2017362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wisscommunity.org/fr/vivre-a-letranger/finances-et-prevoyance/banqu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wisscommunity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1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Depuis 2008, il est de plus en plus difficile pour les </a:t>
            </a:r>
            <a:r>
              <a:rPr lang="fr-FR" dirty="0" err="1"/>
              <a:t>Suisses·ses</a:t>
            </a:r>
            <a:r>
              <a:rPr lang="fr-FR" dirty="0"/>
              <a:t> de l'étranger, de réaliser les actions suivantes en Suisse :</a:t>
            </a:r>
          </a:p>
          <a:p>
            <a:r>
              <a:rPr lang="fr-FR" dirty="0"/>
              <a:t>ouvrir un compte bancaire ;</a:t>
            </a:r>
          </a:p>
          <a:p>
            <a:r>
              <a:rPr lang="fr-FR" dirty="0"/>
              <a:t>obtenir des conditions bancaires raisonnables (sans frais élevés ni dépôts minimums exigés) ;</a:t>
            </a:r>
          </a:p>
          <a:p>
            <a:r>
              <a:rPr lang="fr-FR" dirty="0"/>
              <a:t>entretenir de bonnes relations bancaires (transactions et contacts) ;</a:t>
            </a:r>
          </a:p>
          <a:p>
            <a:r>
              <a:rPr lang="fr-FR" dirty="0"/>
              <a:t>conserver des relations bancaires.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2800" dirty="0" err="1"/>
              <a:t>Quel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le </a:t>
            </a:r>
            <a:r>
              <a:rPr lang="de-DE" sz="2800" dirty="0" err="1"/>
              <a:t>problème</a:t>
            </a:r>
            <a:r>
              <a:rPr lang="de-DE" sz="28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3541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2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normes juridiques des pays concernés limitant l'accès au marché pour les prestataires de services financiers étrangers ;</a:t>
            </a:r>
          </a:p>
          <a:p>
            <a:pPr algn="just"/>
            <a:r>
              <a:rPr lang="fr-FR" dirty="0"/>
              <a:t>sanctions internationales et embargos sur certains pays (</a:t>
            </a:r>
            <a:r>
              <a:rPr lang="fr-F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liste de pays du SECO</a:t>
            </a:r>
            <a:r>
              <a:rPr lang="fr-FR" dirty="0"/>
              <a:t>) ;</a:t>
            </a:r>
          </a:p>
          <a:p>
            <a:pPr algn="just"/>
            <a:r>
              <a:rPr lang="fr-FR" dirty="0"/>
              <a:t>standards internationaux (exigences de compliance) ;</a:t>
            </a:r>
          </a:p>
          <a:p>
            <a:pPr algn="just"/>
            <a:r>
              <a:rPr lang="fr-FR" dirty="0"/>
              <a:t>droit suisse de la surveillance (exige la prise en compte du risque lié aux pays en matière de blanchiment d'argent et de corruption);</a:t>
            </a:r>
          </a:p>
          <a:p>
            <a:pPr algn="just"/>
            <a:r>
              <a:rPr lang="fr-FR" dirty="0"/>
              <a:t>devoir de diligence accrue ;</a:t>
            </a:r>
          </a:p>
          <a:p>
            <a:pPr algn="just"/>
            <a:r>
              <a:rPr lang="fr-FR" dirty="0"/>
              <a:t>densité de régulation élevée entraînant des coûts élevés ;</a:t>
            </a:r>
          </a:p>
          <a:p>
            <a:pPr algn="just"/>
            <a:r>
              <a:rPr lang="fr-FR" dirty="0"/>
              <a:t>considérations relatives à la gestion d'entreprise.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de-DE" sz="2800" dirty="0"/>
              <a:t>Quelles </a:t>
            </a:r>
            <a:r>
              <a:rPr lang="de-DE" sz="2800" dirty="0" err="1"/>
              <a:t>sont</a:t>
            </a:r>
            <a:r>
              <a:rPr lang="de-DE" sz="2800" dirty="0"/>
              <a:t> </a:t>
            </a:r>
            <a:r>
              <a:rPr lang="de-DE" sz="2800" dirty="0" err="1"/>
              <a:t>les</a:t>
            </a:r>
            <a:r>
              <a:rPr lang="de-DE" sz="2800" dirty="0"/>
              <a:t> </a:t>
            </a:r>
            <a:r>
              <a:rPr lang="de-DE" sz="2800" dirty="0" err="1"/>
              <a:t>causes</a:t>
            </a:r>
            <a:r>
              <a:rPr lang="de-DE" sz="28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85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3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1694"/>
            <a:ext cx="6757356" cy="3393246"/>
          </a:xfrm>
        </p:spPr>
        <p:txBody>
          <a:bodyPr>
            <a:normAutofit fontScale="62500" lnSpcReduction="20000"/>
          </a:bodyPr>
          <a:lstStyle/>
          <a:p>
            <a:r>
              <a:rPr lang="fr-FR" sz="2600" dirty="0"/>
              <a:t>Participation au dépôt d’interventions parlementaires 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kumimoji="0" lang="fr-F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15.4029</a:t>
            </a:r>
            <a:r>
              <a:rPr kumimoji="0" lang="fr-FR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fr-FR" sz="23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Tous les Suisses doivent pouvoir disposer d'un compte dans une banque d'importance systémique</a:t>
            </a:r>
            <a:endParaRPr lang="fr-FR" sz="23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17.3511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fr-FR" sz="23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Les banques d'importance systémique doivent permettre à tous les Suisses de l'étranger de disposer d'un compte dans leur établissement</a:t>
            </a:r>
            <a:endParaRPr lang="fr-FR" sz="23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17.3626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fr-FR" sz="2300" i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Postfinance</a:t>
            </a:r>
            <a:r>
              <a:rPr lang="fr-FR" sz="23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aussi pour les Suisses de l'étranger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motion 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5"/>
              </a:rPr>
              <a:t>18.3007</a:t>
            </a:r>
            <a:r>
              <a:rPr lang="fr-FR" sz="23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fr-FR" sz="23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Les banques d'importance systémique doivent mettre à disposition des Suisses de l'étranger des informations spécifiques à leurs besoins</a:t>
            </a:r>
            <a:endParaRPr lang="fr-FR" sz="23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fr-FR" sz="2600" dirty="0"/>
              <a:t>Entretiens réguliers avec l'Union des Banques Cantonales Suisses et toutes les banques cantonales</a:t>
            </a:r>
          </a:p>
          <a:p>
            <a:r>
              <a:rPr lang="fr-FR" sz="2600" dirty="0"/>
              <a:t>Dialogue avec les banques d'importance systémique</a:t>
            </a:r>
          </a:p>
          <a:p>
            <a:r>
              <a:rPr lang="fr-FR" sz="2600" dirty="0"/>
              <a:t>Prise de contact avec les banques privées suisses</a:t>
            </a:r>
          </a:p>
          <a:p>
            <a:r>
              <a:rPr lang="fr-FR" sz="2600" dirty="0"/>
              <a:t>Enquêtes auprès des banques suisses</a:t>
            </a:r>
            <a:endParaRPr lang="de-CH" sz="260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1076131"/>
            <a:ext cx="6757357" cy="1325563"/>
          </a:xfrm>
        </p:spPr>
        <p:txBody>
          <a:bodyPr>
            <a:normAutofit/>
          </a:bodyPr>
          <a:lstStyle/>
          <a:p>
            <a:r>
              <a:rPr lang="fr-FR" sz="2800" dirty="0"/>
              <a:t>Que fait l’OSE 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3798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4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650338"/>
            <a:ext cx="6757356" cy="3144602"/>
          </a:xfrm>
        </p:spPr>
        <p:txBody>
          <a:bodyPr/>
          <a:lstStyle/>
          <a:p>
            <a:r>
              <a:rPr lang="fr-FR" dirty="0"/>
              <a:t>Pour la plupart des </a:t>
            </a:r>
            <a:r>
              <a:rPr lang="fr-FR" dirty="0" err="1"/>
              <a:t>Suisses·ses</a:t>
            </a:r>
            <a:r>
              <a:rPr lang="fr-FR" dirty="0"/>
              <a:t> de l'étranger, il existe aujourd’hui des solutions.</a:t>
            </a:r>
          </a:p>
          <a:p>
            <a:r>
              <a:rPr lang="fr-FR" dirty="0"/>
              <a:t>La situation de départ </a:t>
            </a:r>
            <a:r>
              <a:rPr lang="fr-FR" b="1" u="sng" dirty="0"/>
              <a:t>varie d'un pays (et d’un</a:t>
            </a:r>
            <a:r>
              <a:rPr kumimoji="0" lang="fr-FR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·</a:t>
            </a:r>
            <a:r>
              <a:rPr lang="fr-FR" b="1" u="sng" dirty="0"/>
              <a:t>e client</a:t>
            </a:r>
            <a:r>
              <a:rPr kumimoji="0" lang="fr-FR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·</a:t>
            </a:r>
            <a:r>
              <a:rPr lang="fr-FR" b="1" u="sng" dirty="0"/>
              <a:t>e) à l'autre !</a:t>
            </a:r>
          </a:p>
          <a:p>
            <a:r>
              <a:rPr lang="fr-FR" dirty="0"/>
              <a:t>Sur </a:t>
            </a:r>
            <a:r>
              <a:rPr lang="fr-FR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https://www.swisscommunity.org &gt; Vivre à l'étranger &gt; Finances et prévoyance &gt; Banques</a:t>
            </a:r>
            <a:r>
              <a:rPr lang="fr-FR" dirty="0"/>
              <a:t>, vous trouverez les coordonnées de plusieurs banques.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1076131"/>
            <a:ext cx="6757357" cy="1325563"/>
          </a:xfrm>
        </p:spPr>
        <p:txBody>
          <a:bodyPr>
            <a:normAutofit/>
          </a:bodyPr>
          <a:lstStyle/>
          <a:p>
            <a:r>
              <a:rPr lang="fr-FR" sz="2800" dirty="0"/>
              <a:t>Conclusion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1347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E61C461-F3C6-2249-84E8-760E8FEF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1BC3-4883-9246-AFCD-464C9D820D7C}" type="slidenum">
              <a:rPr lang="de-DE" smtClean="0"/>
              <a:t>5</a:t>
            </a:fld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ADD931-B9BA-9744-9F84-3D0F40B4B9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5C08D6-319C-014C-96A6-17AF4E007CB0}" type="datetime1">
              <a:rPr lang="de-CH" smtClean="0"/>
              <a:t>08.12.2023</a:t>
            </a:fld>
            <a:endParaRPr lang="de-D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62DF62-8780-F64F-B587-A47150B6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10" y="2402561"/>
            <a:ext cx="6757356" cy="314460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fr-FR" i="0" dirty="0">
                <a:effectLst/>
              </a:rPr>
              <a:t>Le service juridique de l'OSE répond volontiers à vos questions par e-mail :</a:t>
            </a:r>
          </a:p>
          <a:p>
            <a:pPr marL="0" indent="0" algn="l">
              <a:buNone/>
            </a:pPr>
            <a:endParaRPr lang="fr-FR" dirty="0"/>
          </a:p>
          <a:p>
            <a:pPr marL="0" indent="0" algn="l">
              <a:buNone/>
            </a:pPr>
            <a:r>
              <a:rPr lang="fr-FR" i="0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info@swisscommunity.org</a:t>
            </a:r>
            <a:endParaRPr lang="fr-FR" i="0" dirty="0">
              <a:solidFill>
                <a:srgbClr val="0070C0"/>
              </a:solidFill>
              <a:effectLst/>
            </a:endParaRPr>
          </a:p>
          <a:p>
            <a:pPr marL="0" indent="0" algn="l">
              <a:buNone/>
            </a:pPr>
            <a:endParaRPr lang="de-CH" sz="1600" i="0" dirty="0">
              <a:solidFill>
                <a:srgbClr val="454545"/>
              </a:solidFill>
              <a:effectLst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7270B1E-A40B-A74A-B9D9-0EECB050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909" y="875564"/>
            <a:ext cx="6757357" cy="1325563"/>
          </a:xfrm>
        </p:spPr>
        <p:txBody>
          <a:bodyPr>
            <a:normAutofit/>
          </a:bodyPr>
          <a:lstStyle/>
          <a:p>
            <a:r>
              <a:rPr lang="fr-FR" sz="2800" dirty="0"/>
              <a:t>L’OSE est à votre service!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1911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_POWEROINT_OSE_FR.pptx" id="{BF02BA7A-DDA8-4C84-B172-A6F8D693F028}" vid="{8A7F72EE-4121-42BF-8365-DE7FB6454868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_POWEROINT_OSE_FR.pptx" id="{BF02BA7A-DDA8-4C84-B172-A6F8D693F028}" vid="{0648D50D-0AC8-4FF4-8EB1-0C69228E640B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_POWEROINT_OSE_FR.pptx" id="{BF02BA7A-DDA8-4C84-B172-A6F8D693F028}" vid="{F0EF535F-A87F-4A65-A294-D683790F4EF5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Webinaire Assurances maladies</Template>
  <TotalTime>0</TotalTime>
  <Words>367</Words>
  <Application>Microsoft Office PowerPoint</Application>
  <PresentationFormat>Bildschirmpräsentation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Abril Fatface</vt:lpstr>
      <vt:lpstr>Arial</vt:lpstr>
      <vt:lpstr>Calibri</vt:lpstr>
      <vt:lpstr>Calibri Light</vt:lpstr>
      <vt:lpstr>Open Sans</vt:lpstr>
      <vt:lpstr>Open Sans Light</vt:lpstr>
      <vt:lpstr>Open Sans Semibold</vt:lpstr>
      <vt:lpstr>Symbol</vt:lpstr>
      <vt:lpstr>Office</vt:lpstr>
      <vt:lpstr>1_Conception personnalisée</vt:lpstr>
      <vt:lpstr>Conception personnalisée</vt:lpstr>
      <vt:lpstr>Quel est le problème ?</vt:lpstr>
      <vt:lpstr>Quelles sont les causes ?</vt:lpstr>
      <vt:lpstr>Que fait l’OSE ?</vt:lpstr>
      <vt:lpstr>Conclusion</vt:lpstr>
      <vt:lpstr>L’OSE est à votre service!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sont les préoccupations des Suisses·ses de l'étranger ?</dc:title>
  <dc:creator>Stephanie Leber</dc:creator>
  <cp:lastModifiedBy>Stephanie Leber</cp:lastModifiedBy>
  <cp:revision>13</cp:revision>
  <cp:lastPrinted>2020-06-17T13:29:14Z</cp:lastPrinted>
  <dcterms:created xsi:type="dcterms:W3CDTF">2023-11-20T07:40:59Z</dcterms:created>
  <dcterms:modified xsi:type="dcterms:W3CDTF">2023-12-08T10:20:38Z</dcterms:modified>
</cp:coreProperties>
</file>